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8" r:id="rId18"/>
    <p:sldId id="271" r:id="rId19"/>
    <p:sldId id="272" r:id="rId20"/>
    <p:sldId id="273" r:id="rId21"/>
    <p:sldId id="274" r:id="rId22"/>
    <p:sldId id="275" r:id="rId23"/>
    <p:sldId id="276" r:id="rId24"/>
    <p:sldId id="281" r:id="rId25"/>
    <p:sldId id="279" r:id="rId26"/>
    <p:sldId id="280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6F133-2294-4034-8591-E82FF64C0F2F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D0C3C-F10D-456E-B641-38CFB41B54A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36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2DFD39-1693-44E6-BD65-8C86984D445D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3F15-6508-4DB5-89E3-F033BB40C1CF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6932-A7A0-43CF-8F46-28BAB9087E61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81AEC-C413-4ECF-990D-E2CB2AE7EC02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461588-07D3-416C-8E3E-C4C441C42F7C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DD500-D75A-4319-B7D8-392A86EC5197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FD74-C4E2-434F-BAAF-9603D0FE5F82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52AA39-A3BB-4592-8B21-10235BD2F9B5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8A1D-B9DD-46E0-B932-DE2D32BADF66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335080-061B-4594-8C67-EA04B0DC0F19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4E956A-A856-428E-B1F4-5E0275BFB098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CAC6C1-44F4-43A8-B918-582077953513}" type="datetime1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2A8FB98-29AC-48D7-ACB4-AA785E64D35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86000" y="2708920"/>
            <a:ext cx="6172200" cy="2309642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Towards Decision Support and Goal </a:t>
            </a:r>
            <a:r>
              <a:rPr lang="en-US" altLang="zh-TW" sz="2800" dirty="0" smtClean="0"/>
              <a:t>Achievement: </a:t>
            </a:r>
            <a:br>
              <a:rPr lang="en-US" altLang="zh-TW" sz="2800" dirty="0" smtClean="0"/>
            </a:br>
            <a:r>
              <a:rPr lang="en-US" altLang="zh-TW" sz="2800" dirty="0" smtClean="0"/>
              <a:t>Identifying </a:t>
            </a:r>
            <a:r>
              <a:rPr lang="en-US" altLang="zh-TW" sz="2800" dirty="0"/>
              <a:t>Action-Outcome Relationships From </a:t>
            </a:r>
            <a:r>
              <a:rPr lang="en-US" altLang="zh-TW" sz="2800" dirty="0" smtClean="0"/>
              <a:t>Social Media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TW" dirty="0"/>
              <a:t>Speaker: Jim-An Tsai</a:t>
            </a:r>
          </a:p>
          <a:p>
            <a:r>
              <a:rPr lang="en-US" altLang="zh-TW" dirty="0"/>
              <a:t>Advisor: </a:t>
            </a:r>
            <a:r>
              <a:rPr lang="en-US" altLang="zh-TW" dirty="0" err="1"/>
              <a:t>Jia</a:t>
            </a:r>
            <a:r>
              <a:rPr lang="en-US" altLang="zh-TW" dirty="0"/>
              <a:t>-ling </a:t>
            </a:r>
            <a:r>
              <a:rPr lang="en-US" altLang="zh-TW" dirty="0" err="1"/>
              <a:t>Koh</a:t>
            </a:r>
            <a:endParaRPr lang="en-US" altLang="zh-TW" dirty="0"/>
          </a:p>
          <a:p>
            <a:r>
              <a:rPr lang="en-US" altLang="zh-TW" dirty="0" smtClean="0"/>
              <a:t>Author: </a:t>
            </a:r>
            <a:r>
              <a:rPr lang="en-US" altLang="zh-TW" b="0" dirty="0" err="1" smtClean="0"/>
              <a:t>Emre</a:t>
            </a:r>
            <a:r>
              <a:rPr lang="en-US" altLang="zh-TW" b="0" dirty="0" smtClean="0"/>
              <a:t> </a:t>
            </a:r>
            <a:r>
              <a:rPr lang="en-US" altLang="zh-TW" b="0" dirty="0" err="1" smtClean="0"/>
              <a:t>Kıcıman</a:t>
            </a:r>
            <a:r>
              <a:rPr lang="en-US" altLang="zh-TW" b="0" dirty="0" smtClean="0"/>
              <a:t>, </a:t>
            </a:r>
            <a:r>
              <a:rPr lang="en-US" altLang="zh-TW" b="0" dirty="0"/>
              <a:t>Matthew Richardson</a:t>
            </a:r>
            <a:endParaRPr lang="en-US" altLang="zh-TW" dirty="0"/>
          </a:p>
          <a:p>
            <a:r>
              <a:rPr lang="en-US" altLang="zh-TW" dirty="0"/>
              <a:t>Date: </a:t>
            </a:r>
            <a:r>
              <a:rPr lang="en-US" altLang="zh-TW" dirty="0" smtClean="0"/>
              <a:t>2015/10/29</a:t>
            </a:r>
            <a:endParaRPr lang="en-US" altLang="zh-TW" dirty="0"/>
          </a:p>
          <a:p>
            <a:r>
              <a:rPr lang="en-US" altLang="zh-TW" dirty="0"/>
              <a:t>Source: KDD’15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691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Identification of experiential messages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We train a </a:t>
            </a:r>
            <a:r>
              <a:rPr lang="en-US" altLang="zh-TW" dirty="0" smtClean="0"/>
              <a:t>naive </a:t>
            </a:r>
            <a:r>
              <a:rPr lang="en-US" altLang="zh-TW" dirty="0"/>
              <a:t>Bayes classier on these labeled </a:t>
            </a:r>
            <a:r>
              <a:rPr lang="en-US" altLang="zh-TW" dirty="0" smtClean="0"/>
              <a:t>messages, using </a:t>
            </a:r>
            <a:r>
              <a:rPr lang="en-US" altLang="zh-TW" dirty="0"/>
              <a:t>maximum likelihood estimation for the NB parameters.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2813"/>
            <a:ext cx="5355801" cy="190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054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Timestamping</a:t>
            </a:r>
            <a:r>
              <a:rPr lang="en-US" altLang="zh-TW" dirty="0"/>
              <a:t> event </a:t>
            </a:r>
            <a:r>
              <a:rPr lang="en-US" altLang="zh-TW" dirty="0" smtClean="0"/>
              <a:t>occurrences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5752101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7312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Recognition and canonicalization of </a:t>
            </a:r>
            <a:r>
              <a:rPr lang="en-US" altLang="zh-TW" dirty="0" smtClean="0"/>
              <a:t>events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en-US" altLang="zh-TW" dirty="0"/>
              <a:t>Phrase </a:t>
            </a:r>
            <a:r>
              <a:rPr lang="en-US" altLang="zh-TW" dirty="0" smtClean="0"/>
              <a:t>Segmentation</a:t>
            </a:r>
          </a:p>
          <a:p>
            <a:r>
              <a:rPr lang="en-US" altLang="zh-TW" dirty="0"/>
              <a:t>We use a statistical modeling </a:t>
            </a:r>
            <a:r>
              <a:rPr lang="en-US" altLang="zh-TW" dirty="0" smtClean="0"/>
              <a:t>approach to </a:t>
            </a:r>
            <a:r>
              <a:rPr lang="en-US" altLang="zh-TW" dirty="0"/>
              <a:t>infer the hidden phrase boundaries in a text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Below are segmentations of 2 sample messages</a:t>
            </a:r>
            <a:r>
              <a:rPr lang="en-US" altLang="zh-TW" dirty="0" smtClean="0"/>
              <a:t>:</a:t>
            </a:r>
          </a:p>
          <a:p>
            <a:endParaRPr lang="zh-TW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49080"/>
            <a:ext cx="704570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28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Recognition and canonicalization of events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en-US" altLang="zh-TW" dirty="0" smtClean="0"/>
              <a:t>2. Canonicalization</a:t>
            </a:r>
          </a:p>
          <a:p>
            <a:r>
              <a:rPr lang="en-US" altLang="zh-TW" dirty="0"/>
              <a:t>Generally speaking, there are many </a:t>
            </a:r>
            <a:r>
              <a:rPr lang="en-US" altLang="zh-TW" dirty="0" smtClean="0"/>
              <a:t>alternative ways </a:t>
            </a:r>
            <a:r>
              <a:rPr lang="en-US" altLang="zh-TW" dirty="0"/>
              <a:t>to describe or report on a personal </a:t>
            </a:r>
            <a:r>
              <a:rPr lang="en-US" altLang="zh-TW" dirty="0" smtClean="0"/>
              <a:t>experience when </a:t>
            </a:r>
            <a:r>
              <a:rPr lang="en-US" altLang="zh-TW" dirty="0"/>
              <a:t>writing a social media message, leading to </a:t>
            </a:r>
            <a:r>
              <a:rPr lang="en-US" altLang="zh-TW" dirty="0" smtClean="0"/>
              <a:t>the need </a:t>
            </a:r>
            <a:r>
              <a:rPr lang="en-US" altLang="zh-TW" dirty="0"/>
              <a:t>to identify and </a:t>
            </a:r>
            <a:r>
              <a:rPr lang="en-US" altLang="zh-TW" dirty="0" err="1"/>
              <a:t>canonicalize</a:t>
            </a:r>
            <a:r>
              <a:rPr lang="en-US" altLang="zh-TW" dirty="0"/>
              <a:t> phrases with </a:t>
            </a:r>
            <a:r>
              <a:rPr lang="en-US" altLang="zh-TW" dirty="0" smtClean="0"/>
              <a:t>substantially the </a:t>
            </a:r>
            <a:r>
              <a:rPr lang="en-US" altLang="zh-TW" dirty="0"/>
              <a:t>same meaning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3016"/>
            <a:ext cx="6120680" cy="3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7158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Identification of precedent and subsequent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en-US" altLang="zh-TW" dirty="0"/>
              <a:t>Correlational </a:t>
            </a:r>
            <a:r>
              <a:rPr lang="en-US" altLang="zh-TW" dirty="0" smtClean="0"/>
              <a:t>Analysis</a:t>
            </a:r>
          </a:p>
          <a:p>
            <a:r>
              <a:rPr lang="en-US" altLang="zh-TW" dirty="0"/>
              <a:t>Our goal in this analysis is to </a:t>
            </a:r>
            <a:r>
              <a:rPr lang="en-US" altLang="zh-TW" dirty="0" smtClean="0"/>
              <a:t>find events </a:t>
            </a:r>
            <a:r>
              <a:rPr lang="en-US" altLang="zh-TW" dirty="0"/>
              <a:t>that are more correlated with occurring before or </a:t>
            </a:r>
            <a:r>
              <a:rPr lang="en-US" altLang="zh-TW" dirty="0" smtClean="0"/>
              <a:t>after E</a:t>
            </a:r>
            <a:r>
              <a:rPr lang="en-US" altLang="zh-TW" dirty="0"/>
              <a:t>+ (but not both before and after) than </a:t>
            </a:r>
            <a:r>
              <a:rPr lang="en-US" altLang="zh-TW" dirty="0" err="1" smtClean="0"/>
              <a:t>occuring</a:t>
            </a:r>
            <a:r>
              <a:rPr lang="en-US" altLang="zh-TW" dirty="0" smtClean="0"/>
              <a:t> before </a:t>
            </a:r>
            <a:r>
              <a:rPr lang="en-US" altLang="zh-TW" dirty="0"/>
              <a:t>or after </a:t>
            </a:r>
            <a:r>
              <a:rPr lang="en-US" altLang="zh-TW" dirty="0" smtClean="0"/>
              <a:t>E-.</a:t>
            </a:r>
          </a:p>
          <a:p>
            <a:endParaRPr lang="zh-TW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19859"/>
            <a:ext cx="5582972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485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Identification of precedent and subsequent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Defining </a:t>
            </a:r>
            <a:r>
              <a:rPr lang="en-US" altLang="zh-TW" dirty="0"/>
              <a:t>the pair-wise </a:t>
            </a:r>
            <a:r>
              <a:rPr lang="en-US" altLang="zh-TW" dirty="0" smtClean="0"/>
              <a:t>comparison of </a:t>
            </a:r>
            <a:r>
              <a:rPr lang="en-US" altLang="zh-TW" dirty="0"/>
              <a:t>likelihoods of an event occurrence between a </a:t>
            </a:r>
            <a:r>
              <a:rPr lang="en-US" altLang="zh-TW" dirty="0" smtClean="0"/>
              <a:t>target quadrant </a:t>
            </a:r>
            <a:r>
              <a:rPr lang="en-US" altLang="zh-TW" dirty="0"/>
              <a:t>q and a neighboring quadrant u</a:t>
            </a:r>
            <a:r>
              <a:rPr lang="en-US" altLang="zh-TW" dirty="0" smtClean="0"/>
              <a:t>.</a:t>
            </a:r>
          </a:p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041107"/>
            <a:ext cx="6768752" cy="297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214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Identification of precedent and subsequent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2. </a:t>
            </a:r>
            <a:r>
              <a:rPr lang="en-US" altLang="zh-TW" dirty="0"/>
              <a:t>Correlational analysis with semantic </a:t>
            </a:r>
            <a:r>
              <a:rPr lang="en-US" altLang="zh-TW" dirty="0" smtClean="0"/>
              <a:t>scoping</a:t>
            </a:r>
          </a:p>
          <a:p>
            <a:r>
              <a:rPr lang="en-US" altLang="zh-TW" dirty="0" smtClean="0"/>
              <a:t>Our semantic </a:t>
            </a:r>
            <a:r>
              <a:rPr lang="en-US" altLang="zh-TW" dirty="0"/>
              <a:t>correlation is the same as the correlational </a:t>
            </a:r>
            <a:r>
              <a:rPr lang="en-US" altLang="zh-TW" dirty="0" smtClean="0"/>
              <a:t>analysis above</a:t>
            </a:r>
            <a:r>
              <a:rPr lang="en-US" altLang="zh-TW" dirty="0"/>
              <a:t>, with the added restriction that we only consider </a:t>
            </a:r>
            <a:r>
              <a:rPr lang="en-US" altLang="zh-TW" dirty="0" smtClean="0"/>
              <a:t>those events </a:t>
            </a:r>
            <a:r>
              <a:rPr lang="en-US" altLang="zh-TW" dirty="0"/>
              <a:t>that are believed to be semantically closely related </a:t>
            </a:r>
            <a:r>
              <a:rPr lang="en-US" altLang="zh-TW" dirty="0" smtClean="0"/>
              <a:t>to our </a:t>
            </a:r>
            <a:r>
              <a:rPr lang="en-US" altLang="zh-TW" dirty="0"/>
              <a:t>domain of interest.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8391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endParaRPr lang="en-US" altLang="zh-TW" dirty="0"/>
          </a:p>
          <a:p>
            <a:r>
              <a:rPr lang="en-US" altLang="zh-TW" dirty="0" smtClean="0"/>
              <a:t>Method</a:t>
            </a:r>
          </a:p>
          <a:p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Experiment</a:t>
            </a:r>
          </a:p>
          <a:p>
            <a:endParaRPr lang="en-US" altLang="zh-TW" dirty="0"/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2095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Experiment</a:t>
            </a:r>
            <a:endParaRPr lang="en-US" altLang="zh-TW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Data:</a:t>
            </a:r>
          </a:p>
          <a:p>
            <a:r>
              <a:rPr lang="en-US" altLang="zh-TW" dirty="0" smtClean="0"/>
              <a:t>First case study:</a:t>
            </a:r>
          </a:p>
          <a:p>
            <a:r>
              <a:rPr lang="en-US" altLang="zh-TW" dirty="0"/>
              <a:t>W</a:t>
            </a:r>
            <a:r>
              <a:rPr lang="en-US" altLang="zh-TW" dirty="0" smtClean="0"/>
              <a:t>e </a:t>
            </a:r>
            <a:r>
              <a:rPr lang="en-US" altLang="zh-TW" dirty="0"/>
              <a:t>create an archive subset of the timelines of </a:t>
            </a:r>
            <a:r>
              <a:rPr lang="en-US" altLang="zh-TW" dirty="0" smtClean="0"/>
              <a:t>English-language Twitter </a:t>
            </a:r>
            <a:r>
              <a:rPr lang="en-US" altLang="zh-TW" dirty="0"/>
              <a:t>users who mentioned getting a dog, </a:t>
            </a:r>
            <a:r>
              <a:rPr lang="en-US" altLang="zh-TW" dirty="0" smtClean="0"/>
              <a:t>cat, puppy </a:t>
            </a:r>
            <a:r>
              <a:rPr lang="en-US" altLang="zh-TW" dirty="0"/>
              <a:t>or kitten during the period of August 1-15, 2013. </a:t>
            </a:r>
            <a:endParaRPr lang="en-US" altLang="zh-TW" dirty="0" smtClean="0"/>
          </a:p>
          <a:p>
            <a:r>
              <a:rPr lang="en-US" altLang="zh-TW" dirty="0" smtClean="0"/>
              <a:t>This procedure identified </a:t>
            </a:r>
            <a:r>
              <a:rPr lang="en-US" altLang="zh-TW" dirty="0"/>
              <a:t>6232 Twitter users who had </a:t>
            </a:r>
            <a:r>
              <a:rPr lang="en-US" altLang="zh-TW" dirty="0" smtClean="0"/>
              <a:t>mentioned adopting </a:t>
            </a:r>
            <a:r>
              <a:rPr lang="en-US" altLang="zh-TW" dirty="0"/>
              <a:t>a pet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C</a:t>
            </a:r>
            <a:r>
              <a:rPr lang="en-US" altLang="zh-TW" dirty="0" smtClean="0"/>
              <a:t>ollected </a:t>
            </a:r>
            <a:r>
              <a:rPr lang="en-US" altLang="zh-TW" dirty="0"/>
              <a:t>the entire Twitter </a:t>
            </a:r>
            <a:r>
              <a:rPr lang="en-US" altLang="zh-TW" dirty="0" smtClean="0"/>
              <a:t>timelines for </a:t>
            </a:r>
            <a:r>
              <a:rPr lang="en-US" altLang="zh-TW" dirty="0"/>
              <a:t>these users from the period of August </a:t>
            </a:r>
            <a:r>
              <a:rPr lang="en-US" altLang="zh-TW" dirty="0" smtClean="0"/>
              <a:t>1-September 15</a:t>
            </a:r>
            <a:r>
              <a:rPr lang="en-US" altLang="zh-TW" dirty="0"/>
              <a:t>, 2013, encompassing a total of 4.6M tweets.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7121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Experiment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Second Study:</a:t>
            </a:r>
          </a:p>
          <a:p>
            <a:r>
              <a:rPr lang="en-US" altLang="zh-TW" dirty="0"/>
              <a:t>C</a:t>
            </a:r>
            <a:r>
              <a:rPr lang="en-US" altLang="zh-TW" dirty="0" smtClean="0"/>
              <a:t>reate </a:t>
            </a:r>
            <a:r>
              <a:rPr lang="en-US" altLang="zh-TW" dirty="0"/>
              <a:t>an archive subset </a:t>
            </a:r>
            <a:r>
              <a:rPr lang="en-US" altLang="zh-TW" dirty="0" smtClean="0"/>
              <a:t>of the </a:t>
            </a:r>
            <a:r>
              <a:rPr lang="en-US" altLang="zh-TW" dirty="0"/>
              <a:t>timelines of English-language Twitter users during </a:t>
            </a:r>
            <a:r>
              <a:rPr lang="en-US" altLang="zh-TW" dirty="0" smtClean="0"/>
              <a:t>the period </a:t>
            </a:r>
            <a:r>
              <a:rPr lang="en-US" altLang="zh-TW" dirty="0"/>
              <a:t>of March 1-31, 2014 who mentioned running or </a:t>
            </a:r>
            <a:r>
              <a:rPr lang="en-US" altLang="zh-TW" dirty="0" smtClean="0"/>
              <a:t>training for </a:t>
            </a:r>
            <a:r>
              <a:rPr lang="en-US" altLang="zh-TW" dirty="0"/>
              <a:t>a marathon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/>
              <a:t>T</a:t>
            </a:r>
            <a:r>
              <a:rPr lang="en-US" altLang="zh-TW" dirty="0" smtClean="0"/>
              <a:t>his </a:t>
            </a:r>
            <a:r>
              <a:rPr lang="en-US" altLang="zh-TW" dirty="0"/>
              <a:t>data set consists of 40,591 users and 21M </a:t>
            </a:r>
            <a:r>
              <a:rPr lang="en-US" altLang="zh-TW" dirty="0" smtClean="0"/>
              <a:t>tweets, with </a:t>
            </a:r>
            <a:r>
              <a:rPr lang="en-US" altLang="zh-TW" dirty="0"/>
              <a:t>retweets removed. In addition, we used a random </a:t>
            </a:r>
            <a:r>
              <a:rPr lang="en-US" altLang="zh-TW" dirty="0" smtClean="0"/>
              <a:t>sample of </a:t>
            </a:r>
            <a:r>
              <a:rPr lang="en-US" altLang="zh-TW" dirty="0"/>
              <a:t>260M tweets to provide background statistics.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110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endParaRPr lang="en-US" altLang="zh-TW" dirty="0"/>
          </a:p>
          <a:p>
            <a:r>
              <a:rPr lang="en-US" altLang="zh-TW" dirty="0" smtClean="0"/>
              <a:t>Method</a:t>
            </a:r>
          </a:p>
          <a:p>
            <a:endParaRPr lang="en-US" altLang="zh-TW" dirty="0"/>
          </a:p>
          <a:p>
            <a:r>
              <a:rPr lang="en-US" altLang="zh-TW" dirty="0" smtClean="0"/>
              <a:t>Experiment</a:t>
            </a:r>
          </a:p>
          <a:p>
            <a:endParaRPr lang="en-US" altLang="zh-TW" dirty="0"/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119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Subsequent Events and Choice Exploration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US" altLang="zh-TW" dirty="0"/>
              <a:t>In our </a:t>
            </a:r>
            <a:r>
              <a:rPr lang="en-US" altLang="zh-TW" dirty="0" smtClean="0"/>
              <a:t>first </a:t>
            </a:r>
            <a:r>
              <a:rPr lang="en-US" altLang="zh-TW" dirty="0"/>
              <a:t>case study, we wish to test the basic </a:t>
            </a:r>
            <a:r>
              <a:rPr lang="en-US" altLang="zh-TW" dirty="0" smtClean="0"/>
              <a:t>components of </a:t>
            </a:r>
            <a:r>
              <a:rPr lang="en-US" altLang="zh-TW" dirty="0"/>
              <a:t>our analysis pipeline to better understand the </a:t>
            </a:r>
            <a:r>
              <a:rPr lang="en-US" altLang="zh-TW" dirty="0" smtClean="0"/>
              <a:t>quality implications </a:t>
            </a:r>
            <a:r>
              <a:rPr lang="en-US" altLang="zh-TW" dirty="0"/>
              <a:t>of each analysis </a:t>
            </a:r>
            <a:r>
              <a:rPr lang="en-US" altLang="zh-TW" dirty="0" smtClean="0"/>
              <a:t>stage.</a:t>
            </a:r>
          </a:p>
          <a:p>
            <a:endParaRPr lang="en-US" altLang="zh-TW" dirty="0"/>
          </a:p>
          <a:p>
            <a:r>
              <a:rPr lang="en-US" altLang="zh-TW" dirty="0"/>
              <a:t>G</a:t>
            </a:r>
            <a:r>
              <a:rPr lang="en-US" altLang="zh-TW" dirty="0" smtClean="0"/>
              <a:t>round </a:t>
            </a:r>
            <a:r>
              <a:rPr lang="en-US" altLang="zh-TW" dirty="0"/>
              <a:t>our study in the </a:t>
            </a:r>
            <a:r>
              <a:rPr lang="en-US" altLang="zh-TW" dirty="0" smtClean="0"/>
              <a:t>specific </a:t>
            </a:r>
            <a:r>
              <a:rPr lang="en-US" altLang="zh-TW" dirty="0"/>
              <a:t>task of </a:t>
            </a:r>
            <a:r>
              <a:rPr lang="en-US" altLang="zh-TW" dirty="0" smtClean="0"/>
              <a:t>automatically generating </a:t>
            </a:r>
            <a:r>
              <a:rPr lang="en-US" altLang="zh-TW" dirty="0"/>
              <a:t>a </a:t>
            </a:r>
            <a:r>
              <a:rPr lang="en-US" altLang="zh-TW" dirty="0" smtClean="0"/>
              <a:t>“pros </a:t>
            </a:r>
            <a:r>
              <a:rPr lang="en-US" altLang="zh-TW" dirty="0"/>
              <a:t>and cons" list to aid </a:t>
            </a:r>
            <a:r>
              <a:rPr lang="en-US" altLang="zh-TW" dirty="0" smtClean="0"/>
              <a:t>people deciding </a:t>
            </a:r>
            <a:r>
              <a:rPr lang="en-US" altLang="zh-TW" dirty="0"/>
              <a:t>whether or not to adopt a kitten or cat</a:t>
            </a:r>
            <a:r>
              <a:rPr lang="en-US" altLang="zh-TW" dirty="0" smtClean="0"/>
              <a:t>.</a:t>
            </a:r>
          </a:p>
          <a:p>
            <a:r>
              <a:rPr lang="en-US" altLang="zh-TW" dirty="0"/>
              <a:t>A </a:t>
            </a:r>
            <a:r>
              <a:rPr lang="en-US" altLang="zh-TW" dirty="0" smtClean="0"/>
              <a:t>“pros and </a:t>
            </a:r>
            <a:r>
              <a:rPr lang="en-US" altLang="zh-TW" dirty="0"/>
              <a:t>cons" list is a simple decision making aid for clearly </a:t>
            </a:r>
            <a:r>
              <a:rPr lang="en-US" altLang="zh-TW" dirty="0" smtClean="0"/>
              <a:t>evaluating the benefits </a:t>
            </a:r>
            <a:r>
              <a:rPr lang="en-US" altLang="zh-TW" dirty="0"/>
              <a:t>(pros) and disadvantages (cons) of </a:t>
            </a:r>
            <a:r>
              <a:rPr lang="en-US" altLang="zh-TW" dirty="0" smtClean="0"/>
              <a:t>taking some </a:t>
            </a:r>
            <a:r>
              <a:rPr lang="en-US" altLang="zh-TW" dirty="0"/>
              <a:t>action (in this case, adopting a pet).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792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Subsequent Events and Choice Exploration</a:t>
            </a:r>
            <a:endParaRPr lang="zh-TW" alt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7931224" cy="4103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898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Precedent Events and </a:t>
            </a:r>
            <a:r>
              <a:rPr lang="en-US" altLang="zh-TW" dirty="0" smtClean="0"/>
              <a:t>Goal Achievement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Our second case study demonstrates </a:t>
            </a:r>
            <a:r>
              <a:rPr lang="en-US" altLang="zh-TW" dirty="0" smtClean="0"/>
              <a:t>our pipeline's </a:t>
            </a:r>
            <a:r>
              <a:rPr lang="en-US" altLang="zh-TW" dirty="0"/>
              <a:t>ability to incorporate higher-level events, </a:t>
            </a:r>
            <a:r>
              <a:rPr lang="en-US" altLang="zh-TW" dirty="0" smtClean="0"/>
              <a:t>namely, marathon </a:t>
            </a:r>
            <a:r>
              <a:rPr lang="en-US" altLang="zh-TW" dirty="0"/>
              <a:t>participation inferred from information </a:t>
            </a:r>
            <a:r>
              <a:rPr lang="en-US" altLang="zh-TW" dirty="0" smtClean="0"/>
              <a:t>mentioned across </a:t>
            </a:r>
            <a:r>
              <a:rPr lang="en-US" altLang="zh-TW" dirty="0"/>
              <a:t>multiple social media messages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30563"/>
            <a:ext cx="6360150" cy="23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8401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Precedent Events and Goal Achievement</a:t>
            </a:r>
            <a:endParaRPr lang="zh-TW" alt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5011638" cy="505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9971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endParaRPr lang="en-US" altLang="zh-TW" dirty="0"/>
          </a:p>
          <a:p>
            <a:r>
              <a:rPr lang="en-US" altLang="zh-TW" dirty="0" smtClean="0"/>
              <a:t>Method</a:t>
            </a:r>
          </a:p>
          <a:p>
            <a:endParaRPr lang="en-US" altLang="zh-TW" dirty="0"/>
          </a:p>
          <a:p>
            <a:r>
              <a:rPr lang="en-US" altLang="zh-TW" dirty="0" smtClean="0"/>
              <a:t>Experiment</a:t>
            </a:r>
          </a:p>
          <a:p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Conclusion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6077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As computing devices continue to become more embedded </a:t>
            </a:r>
            <a:r>
              <a:rPr lang="en-US" altLang="zh-TW" dirty="0" smtClean="0"/>
              <a:t>in our </a:t>
            </a:r>
            <a:r>
              <a:rPr lang="en-US" altLang="zh-TW" dirty="0"/>
              <a:t>everyday lives, they are mediating an increasing </a:t>
            </a:r>
            <a:r>
              <a:rPr lang="en-US" altLang="zh-TW" dirty="0" smtClean="0"/>
              <a:t>number of </a:t>
            </a:r>
            <a:r>
              <a:rPr lang="en-US" altLang="zh-TW" dirty="0"/>
              <a:t>our interactions with the world around us. From </a:t>
            </a:r>
            <a:r>
              <a:rPr lang="en-US" altLang="zh-TW" dirty="0" smtClean="0"/>
              <a:t>helping people </a:t>
            </a:r>
            <a:r>
              <a:rPr lang="en-US" altLang="zh-TW" dirty="0"/>
              <a:t>search for the best product to buy, to </a:t>
            </a:r>
            <a:r>
              <a:rPr lang="en-US" altLang="zh-TW" dirty="0" smtClean="0"/>
              <a:t>recommending a restaurant we are likely to enjoy, computing services enable </a:t>
            </a:r>
            <a:r>
              <a:rPr lang="en-US" altLang="zh-TW" dirty="0"/>
              <a:t>users to evaluate options and take action with </a:t>
            </a:r>
            <a:r>
              <a:rPr lang="en-US" altLang="zh-TW" dirty="0" smtClean="0"/>
              <a:t>“one click</a:t>
            </a:r>
            <a:r>
              <a:rPr lang="en-US" altLang="zh-TW" dirty="0"/>
              <a:t>".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827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996952"/>
            <a:ext cx="7467600" cy="1143000"/>
          </a:xfrm>
        </p:spPr>
        <p:txBody>
          <a:bodyPr/>
          <a:lstStyle/>
          <a:p>
            <a:pPr algn="ctr"/>
            <a:r>
              <a:rPr lang="en-US" altLang="zh-TW" dirty="0" smtClean="0"/>
              <a:t>Thanks for Listening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14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pic>
        <p:nvPicPr>
          <p:cNvPr id="1026" name="Picture 2" descr="https://sp.yimg.com/xj/th?id=OIP.M3f0c189e60010d18c8f1023050bbfc5co0&amp;pid=15.1&amp;P=0&amp;w=199&amp;h=1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89373"/>
            <a:ext cx="6480720" cy="454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3187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Purpose</a:t>
            </a:r>
            <a:endParaRPr lang="zh-TW" altLang="en-US" dirty="0"/>
          </a:p>
        </p:txBody>
      </p:sp>
      <p:pic>
        <p:nvPicPr>
          <p:cNvPr id="2050" name="Picture 2" descr="http://marklol.qiniudn.com/wp-content/uploads/2013/11/13837953535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416824" cy="364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p.yimg.com/xj/th?id=OIP.Mf73b1b85a564f1305698454a6a65e08aH0&amp;pid=15.1&amp;P=0&amp;w=300&amp;h=3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50" y="5132860"/>
            <a:ext cx="5809828" cy="158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88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Framework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853716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499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endParaRPr lang="en-US" altLang="zh-TW" dirty="0"/>
          </a:p>
          <a:p>
            <a:r>
              <a:rPr lang="en-US" altLang="zh-TW" dirty="0" smtClean="0">
                <a:solidFill>
                  <a:srgbClr val="FF0000"/>
                </a:solidFill>
              </a:rPr>
              <a:t>Method</a:t>
            </a:r>
          </a:p>
          <a:p>
            <a:endParaRPr lang="en-US" altLang="zh-TW" dirty="0"/>
          </a:p>
          <a:p>
            <a:r>
              <a:rPr lang="en-US" altLang="zh-TW" dirty="0" smtClean="0"/>
              <a:t>Experiment</a:t>
            </a:r>
          </a:p>
          <a:p>
            <a:endParaRPr lang="en-US" altLang="zh-TW" dirty="0"/>
          </a:p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019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US" altLang="zh-TW" dirty="0" smtClean="0"/>
              <a:t>Major types of Question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1. </a:t>
            </a:r>
            <a:r>
              <a:rPr lang="en-US" altLang="zh-TW" dirty="0"/>
              <a:t>Choice </a:t>
            </a:r>
            <a:r>
              <a:rPr lang="en-US" altLang="zh-TW" dirty="0" smtClean="0"/>
              <a:t>Exploration</a:t>
            </a:r>
          </a:p>
          <a:p>
            <a:r>
              <a:rPr lang="en-US" altLang="zh-TW" dirty="0"/>
              <a:t>If we choose a query such that </a:t>
            </a:r>
            <a:r>
              <a:rPr lang="en-US" altLang="zh-TW" dirty="0" smtClean="0"/>
              <a:t>E+ selects </a:t>
            </a:r>
            <a:r>
              <a:rPr lang="en-US" altLang="zh-TW" dirty="0"/>
              <a:t>a </a:t>
            </a:r>
            <a:r>
              <a:rPr lang="en-US" altLang="zh-TW" dirty="0" smtClean="0"/>
              <a:t>specific </a:t>
            </a:r>
            <a:r>
              <a:rPr lang="en-US" altLang="zh-TW" dirty="0"/>
              <a:t>action (and </a:t>
            </a:r>
            <a:r>
              <a:rPr lang="en-US" altLang="zh-TW" dirty="0" smtClean="0"/>
              <a:t>E-</a:t>
            </a:r>
            <a:r>
              <a:rPr lang="zh-TW" altLang="en-US" dirty="0" smtClean="0"/>
              <a:t> </a:t>
            </a:r>
            <a:r>
              <a:rPr lang="en-US" altLang="zh-TW" dirty="0"/>
              <a:t>selects an inverse action </a:t>
            </a:r>
            <a:r>
              <a:rPr lang="en-US" altLang="zh-TW" dirty="0" smtClean="0"/>
              <a:t>or null </a:t>
            </a:r>
            <a:r>
              <a:rPr lang="en-US" altLang="zh-TW" dirty="0"/>
              <a:t>action), then the results from our analysis will </a:t>
            </a:r>
            <a:r>
              <a:rPr lang="en-US" altLang="zh-TW" dirty="0" smtClean="0"/>
              <a:t>identify what </a:t>
            </a:r>
            <a:r>
              <a:rPr lang="en-US" altLang="zh-TW" dirty="0"/>
              <a:t>is likely to happen after taking the </a:t>
            </a:r>
            <a:r>
              <a:rPr lang="en-US" altLang="zh-TW" dirty="0" smtClean="0"/>
              <a:t>specified </a:t>
            </a:r>
            <a:r>
              <a:rPr lang="en-US" altLang="zh-TW" dirty="0"/>
              <a:t>action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2. </a:t>
            </a:r>
            <a:r>
              <a:rPr lang="en-US" altLang="zh-TW" dirty="0"/>
              <a:t>Goal </a:t>
            </a:r>
            <a:r>
              <a:rPr lang="en-US" altLang="zh-TW" dirty="0" smtClean="0"/>
              <a:t>Achievement</a:t>
            </a:r>
          </a:p>
          <a:p>
            <a:r>
              <a:rPr lang="en-US" altLang="zh-TW" dirty="0"/>
              <a:t>If instead we choose a query </a:t>
            </a:r>
            <a:r>
              <a:rPr lang="en-US" altLang="zh-TW" dirty="0" smtClean="0"/>
              <a:t>such that </a:t>
            </a:r>
            <a:r>
              <a:rPr lang="en-US" altLang="zh-TW" dirty="0"/>
              <a:t>E+ selects the achievement of a </a:t>
            </a:r>
            <a:r>
              <a:rPr lang="en-US" altLang="zh-TW" dirty="0" smtClean="0"/>
              <a:t>specific </a:t>
            </a:r>
            <a:r>
              <a:rPr lang="en-US" altLang="zh-TW" dirty="0"/>
              <a:t>goal (and </a:t>
            </a:r>
            <a:r>
              <a:rPr lang="en-US" altLang="zh-TW" dirty="0" smtClean="0"/>
              <a:t>E-</a:t>
            </a:r>
            <a:r>
              <a:rPr lang="zh-TW" altLang="en-US" dirty="0" smtClean="0"/>
              <a:t> </a:t>
            </a:r>
            <a:r>
              <a:rPr lang="en-US" altLang="zh-TW" dirty="0" smtClean="0"/>
              <a:t>selects </a:t>
            </a:r>
            <a:r>
              <a:rPr lang="en-US" altLang="zh-TW" dirty="0"/>
              <a:t>the non-achievement of that goal), then the </a:t>
            </a:r>
            <a:r>
              <a:rPr lang="en-US" altLang="zh-TW" dirty="0" smtClean="0"/>
              <a:t>precedents identified </a:t>
            </a:r>
            <a:r>
              <a:rPr lang="en-US" altLang="zh-TW" dirty="0"/>
              <a:t>by our analysis will identify what is </a:t>
            </a:r>
            <a:r>
              <a:rPr lang="en-US" altLang="zh-TW" dirty="0" smtClean="0"/>
              <a:t>likely done </a:t>
            </a:r>
            <a:r>
              <a:rPr lang="en-US" altLang="zh-TW" dirty="0"/>
              <a:t>and </a:t>
            </a:r>
            <a:r>
              <a:rPr lang="en-US" altLang="zh-TW" dirty="0" smtClean="0"/>
              <a:t>differentiates </a:t>
            </a:r>
            <a:r>
              <a:rPr lang="en-US" altLang="zh-TW" dirty="0"/>
              <a:t>between people achieving the </a:t>
            </a:r>
            <a:r>
              <a:rPr lang="en-US" altLang="zh-TW" dirty="0" smtClean="0"/>
              <a:t>goal and </a:t>
            </a:r>
            <a:r>
              <a:rPr lang="en-US" altLang="zh-TW" dirty="0"/>
              <a:t>not achieving it.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97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Subproblem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 Identification </a:t>
            </a:r>
            <a:r>
              <a:rPr lang="en-US" altLang="zh-TW" dirty="0"/>
              <a:t>of experiential </a:t>
            </a:r>
            <a:r>
              <a:rPr lang="en-US" altLang="zh-TW" dirty="0" smtClean="0"/>
              <a:t>messages</a:t>
            </a:r>
          </a:p>
          <a:p>
            <a:endParaRPr lang="en-US" altLang="zh-TW" dirty="0"/>
          </a:p>
          <a:p>
            <a:r>
              <a:rPr lang="en-US" altLang="zh-TW" dirty="0" smtClean="0"/>
              <a:t>2. </a:t>
            </a:r>
            <a:r>
              <a:rPr lang="en-US" altLang="zh-TW" dirty="0" err="1"/>
              <a:t>Timestamping</a:t>
            </a:r>
            <a:r>
              <a:rPr lang="en-US" altLang="zh-TW" dirty="0"/>
              <a:t> event </a:t>
            </a:r>
            <a:r>
              <a:rPr lang="en-US" altLang="zh-TW" dirty="0" smtClean="0"/>
              <a:t>occurrences</a:t>
            </a:r>
          </a:p>
          <a:p>
            <a:endParaRPr lang="en-US" altLang="zh-TW" dirty="0"/>
          </a:p>
          <a:p>
            <a:r>
              <a:rPr lang="en-US" altLang="zh-TW" dirty="0" smtClean="0"/>
              <a:t>3. </a:t>
            </a:r>
            <a:r>
              <a:rPr lang="en-US" altLang="zh-TW" dirty="0"/>
              <a:t>Recognition and canonicalization of </a:t>
            </a:r>
            <a:r>
              <a:rPr lang="en-US" altLang="zh-TW" dirty="0" smtClean="0"/>
              <a:t>events</a:t>
            </a:r>
          </a:p>
          <a:p>
            <a:endParaRPr lang="en-US" altLang="zh-TW" dirty="0"/>
          </a:p>
          <a:p>
            <a:r>
              <a:rPr lang="en-US" altLang="zh-TW" dirty="0" smtClean="0"/>
              <a:t>4. Identification </a:t>
            </a:r>
            <a:r>
              <a:rPr lang="en-US" altLang="zh-TW" dirty="0"/>
              <a:t>of precedent and </a:t>
            </a:r>
            <a:r>
              <a:rPr lang="en-US" altLang="zh-TW" dirty="0" smtClean="0"/>
              <a:t>subsequent</a:t>
            </a:r>
          </a:p>
          <a:p>
            <a:endParaRPr lang="en-US" altLang="zh-TW" dirty="0"/>
          </a:p>
          <a:p>
            <a:r>
              <a:rPr lang="en-US" altLang="zh-TW" dirty="0" smtClean="0"/>
              <a:t>5. Identification </a:t>
            </a:r>
            <a:r>
              <a:rPr lang="en-US" altLang="zh-TW" dirty="0"/>
              <a:t>of positive and negative valence of events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51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en-US" altLang="zh-TW" dirty="0"/>
              <a:t>Identification of experiential </a:t>
            </a:r>
            <a:r>
              <a:rPr lang="en-US" altLang="zh-TW" dirty="0" smtClean="0"/>
              <a:t>messages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80728"/>
            <a:ext cx="5130701" cy="575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A8FB98-29AC-48D7-ACB4-AA785E64D35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6819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901</TotalTime>
  <Words>801</Words>
  <Application>Microsoft Office PowerPoint</Application>
  <PresentationFormat>如螢幕大小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壁窗</vt:lpstr>
      <vt:lpstr>Towards Decision Support and Goal Achievement:  Identifying Action-Outcome Relationships From Social Media</vt:lpstr>
      <vt:lpstr>Outline</vt:lpstr>
      <vt:lpstr>Motivation</vt:lpstr>
      <vt:lpstr>Purpose</vt:lpstr>
      <vt:lpstr>Framework</vt:lpstr>
      <vt:lpstr>Outline</vt:lpstr>
      <vt:lpstr>Major types of Question</vt:lpstr>
      <vt:lpstr>Subproblem</vt:lpstr>
      <vt:lpstr>Identification of experiential messages</vt:lpstr>
      <vt:lpstr>Identification of experiential messages</vt:lpstr>
      <vt:lpstr>Timestamping event occurrences</vt:lpstr>
      <vt:lpstr>Recognition and canonicalization of events</vt:lpstr>
      <vt:lpstr>Recognition and canonicalization of events</vt:lpstr>
      <vt:lpstr>Identification of precedent and subsequent</vt:lpstr>
      <vt:lpstr>Identification of precedent and subsequent</vt:lpstr>
      <vt:lpstr>Identification of precedent and subsequent</vt:lpstr>
      <vt:lpstr>Outline</vt:lpstr>
      <vt:lpstr>Experiment</vt:lpstr>
      <vt:lpstr>Experiment</vt:lpstr>
      <vt:lpstr>Subsequent Events and Choice Exploration</vt:lpstr>
      <vt:lpstr>Subsequent Events and Choice Exploration</vt:lpstr>
      <vt:lpstr>Precedent Events and Goal Achievement</vt:lpstr>
      <vt:lpstr>Precedent Events and Goal Achievement</vt:lpstr>
      <vt:lpstr>Outline</vt:lpstr>
      <vt:lpstr>Conclusion</vt:lpstr>
      <vt:lpstr>Thanks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jiman tsai</dc:creator>
  <cp:lastModifiedBy>Henry</cp:lastModifiedBy>
  <cp:revision>18</cp:revision>
  <dcterms:created xsi:type="dcterms:W3CDTF">2015-10-28T14:21:13Z</dcterms:created>
  <dcterms:modified xsi:type="dcterms:W3CDTF">2015-10-29T05:54:10Z</dcterms:modified>
</cp:coreProperties>
</file>